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2" r:id="rId2"/>
    <p:sldId id="263" r:id="rId3"/>
    <p:sldId id="261" r:id="rId4"/>
    <p:sldId id="256" r:id="rId5"/>
    <p:sldId id="264" r:id="rId6"/>
    <p:sldId id="257" r:id="rId7"/>
    <p:sldId id="265" r:id="rId8"/>
    <p:sldId id="258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Flow Right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34-4450-827D-D9F100CADA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34-4450-827D-D9F100CADA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34-4450-827D-D9F100CADA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34-4450-827D-D9F100CADA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34-4450-827D-D9F100CADA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34-4450-827D-D9F100CADA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A34-4450-827D-D9F100CADA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34-4450-827D-D9F100CADA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34-4450-827D-D9F100CADAE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34-4450-827D-D9F100CADAE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34-4450-827D-D9F100CADAEC}"/>
              </c:ext>
            </c:extLst>
          </c:dPt>
          <c:dLbls>
            <c:dLbl>
              <c:idx val="0"/>
              <c:layout>
                <c:manualLayout>
                  <c:x val="5.3317299271213626E-2"/>
                  <c:y val="-3.85073564885064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469010544277374E-2"/>
                  <c:y val="-2.56715709923376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0175790820794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950046635144311E-2"/>
                  <c:y val="-7.844000521984218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13968572647385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329324817803395"/>
                  <c:y val="2.7810868575032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31729927121364E-2"/>
                  <c:y val="6.417892748084402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8127660179884073E-2"/>
                  <c:y val="2.13929758269472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7393154907745462E-2"/>
                  <c:y val="-1.2835785496168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431082726011366E-2"/>
                  <c:y val="-1.2835785496168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34-4450-827D-D9F100CADAE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1114054146331383"/>
                  <c:y val="1.01908099939078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34-4450-827D-D9F100CADAEC}"/>
                </c:ext>
                <c:ext xmlns:c15="http://schemas.microsoft.com/office/drawing/2012/chart" uri="{CE6537A1-D6FC-4f65-9D91-7224C49458BB}">
                  <c15:layout>
                    <c:manualLayout>
                      <c:w val="0.17970835298647778"/>
                      <c:h val="8.77726038132483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Clark</c:v>
                </c:pt>
                <c:pt idx="1">
                  <c:v>Cranford</c:v>
                </c:pt>
                <c:pt idx="2">
                  <c:v>Garwood</c:v>
                </c:pt>
                <c:pt idx="3">
                  <c:v>Kennilworth</c:v>
                </c:pt>
                <c:pt idx="4">
                  <c:v>Mountainside</c:v>
                </c:pt>
                <c:pt idx="5">
                  <c:v>Rahway</c:v>
                </c:pt>
                <c:pt idx="6">
                  <c:v>Roselle Park</c:v>
                </c:pt>
                <c:pt idx="7">
                  <c:v>Scotch Plains</c:v>
                </c:pt>
                <c:pt idx="8">
                  <c:v>Springfield</c:v>
                </c:pt>
                <c:pt idx="9">
                  <c:v>Westfield</c:v>
                </c:pt>
                <c:pt idx="10">
                  <c:v>Woodbridge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4.95</c:v>
                </c:pt>
                <c:pt idx="1">
                  <c:v>9.19</c:v>
                </c:pt>
                <c:pt idx="2">
                  <c:v>3.99</c:v>
                </c:pt>
                <c:pt idx="3">
                  <c:v>2.75</c:v>
                </c:pt>
                <c:pt idx="4">
                  <c:v>3.15</c:v>
                </c:pt>
                <c:pt idx="5">
                  <c:v>17.260000000000002</c:v>
                </c:pt>
                <c:pt idx="6">
                  <c:v>1.94</c:v>
                </c:pt>
                <c:pt idx="7">
                  <c:v>4.7300000000000004</c:v>
                </c:pt>
                <c:pt idx="8">
                  <c:v>4.09</c:v>
                </c:pt>
                <c:pt idx="9">
                  <c:v>10.94</c:v>
                </c:pt>
                <c:pt idx="10">
                  <c:v>3.49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34-4450-827D-D9F100CAD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9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B701-CB54-468F-9515-FFFE97BEC58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E7F8-D257-4530-A153-FF2ED279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96779" y="0"/>
            <a:ext cx="8847221" cy="627558"/>
          </a:xfrm>
        </p:spPr>
        <p:txBody>
          <a:bodyPr>
            <a:noAutofit/>
          </a:bodyPr>
          <a:lstStyle/>
          <a:p>
            <a:r>
              <a:rPr lang="en-US" sz="3600" dirty="0"/>
              <a:t>Flow Rights Background</a:t>
            </a:r>
            <a:endParaRPr lang="en-US" sz="36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1515" y="627558"/>
            <a:ext cx="8882742" cy="609391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/>
              <a:t>1928 Agreement</a:t>
            </a:r>
          </a:p>
          <a:p>
            <a:r>
              <a:rPr lang="en-US" sz="2500" dirty="0" smtClean="0"/>
              <a:t>Established “</a:t>
            </a:r>
            <a:r>
              <a:rPr lang="en-US" sz="2500" dirty="0"/>
              <a:t>authorized use” </a:t>
            </a:r>
            <a:r>
              <a:rPr lang="en-US" sz="2500" dirty="0" smtClean="0"/>
              <a:t>defined </a:t>
            </a:r>
            <a:r>
              <a:rPr lang="en-US" sz="2500" dirty="0"/>
              <a:t>as the actual volume of flow in </a:t>
            </a:r>
            <a:r>
              <a:rPr lang="en-US" sz="2500" dirty="0" smtClean="0"/>
              <a:t>Millions </a:t>
            </a:r>
            <a:r>
              <a:rPr lang="en-US" sz="2500" dirty="0"/>
              <a:t>of </a:t>
            </a:r>
            <a:r>
              <a:rPr lang="en-US" sz="2500" dirty="0" smtClean="0"/>
              <a:t>Gallons </a:t>
            </a:r>
            <a:r>
              <a:rPr lang="en-US" sz="2500" dirty="0"/>
              <a:t>per </a:t>
            </a:r>
            <a:r>
              <a:rPr lang="en-US" sz="2500" dirty="0" smtClean="0"/>
              <a:t>Day (MGD) based on original investment</a:t>
            </a:r>
            <a:endParaRPr lang="en-US" sz="2500" dirty="0"/>
          </a:p>
          <a:p>
            <a:r>
              <a:rPr lang="en-US" sz="2500" dirty="0"/>
              <a:t>Discusses hearings for excessive </a:t>
            </a:r>
            <a:r>
              <a:rPr lang="en-US" sz="2500" dirty="0" smtClean="0"/>
              <a:t>use/sustained </a:t>
            </a:r>
            <a:r>
              <a:rPr lang="en-US" sz="2500" dirty="0"/>
              <a:t>excessive use</a:t>
            </a:r>
          </a:p>
          <a:p>
            <a:r>
              <a:rPr lang="en-US" sz="2500" dirty="0"/>
              <a:t>No set dollar amount </a:t>
            </a:r>
            <a:r>
              <a:rPr lang="en-US" sz="2500" dirty="0" smtClean="0"/>
              <a:t>established for </a:t>
            </a:r>
            <a:r>
              <a:rPr lang="en-US" sz="2500" dirty="0"/>
              <a:t>excessive </a:t>
            </a:r>
            <a:r>
              <a:rPr lang="en-US" sz="2500" dirty="0" smtClean="0"/>
              <a:t>use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buClrTx/>
              <a:buNone/>
            </a:pPr>
            <a:r>
              <a:rPr lang="en-US" sz="2600" b="1" dirty="0" smtClean="0"/>
              <a:t>1932 </a:t>
            </a:r>
            <a:r>
              <a:rPr lang="en-US" sz="2600" b="1" dirty="0"/>
              <a:t>Agreement</a:t>
            </a:r>
          </a:p>
          <a:p>
            <a:r>
              <a:rPr lang="en-US" sz="2700" dirty="0"/>
              <a:t>Changed from total gallons per day used to “rates of flow” expressed in </a:t>
            </a:r>
            <a:r>
              <a:rPr lang="en-US" sz="2700" dirty="0" smtClean="0"/>
              <a:t>MGD</a:t>
            </a:r>
            <a:endParaRPr lang="en-US" sz="2700" dirty="0"/>
          </a:p>
          <a:p>
            <a:r>
              <a:rPr lang="en-US" sz="2700" dirty="0"/>
              <a:t>Establishes </a:t>
            </a:r>
            <a:r>
              <a:rPr lang="en-US" sz="2700" dirty="0" smtClean="0"/>
              <a:t>the term </a:t>
            </a:r>
            <a:r>
              <a:rPr lang="en-US" sz="2700" dirty="0"/>
              <a:t>“however brief” </a:t>
            </a:r>
            <a:r>
              <a:rPr lang="en-US" sz="2700" dirty="0" smtClean="0"/>
              <a:t>into the contract language</a:t>
            </a:r>
            <a:endParaRPr lang="en-US" sz="2700" dirty="0">
              <a:latin typeface="+mj-lt"/>
            </a:endParaRPr>
          </a:p>
          <a:p>
            <a:r>
              <a:rPr lang="en-US" sz="2700" dirty="0" smtClean="0"/>
              <a:t>Still </a:t>
            </a:r>
            <a:r>
              <a:rPr lang="en-US" dirty="0"/>
              <a:t>set dollar amount established for excessive use</a:t>
            </a:r>
            <a:endParaRPr lang="en-US" sz="21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B615-6172-4BB0-965F-CCE6CF14E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500" y="97971"/>
            <a:ext cx="8763000" cy="990600"/>
          </a:xfrm>
        </p:spPr>
        <p:txBody>
          <a:bodyPr/>
          <a:lstStyle/>
          <a:p>
            <a:pPr>
              <a:buClrTx/>
            </a:pPr>
            <a:r>
              <a:rPr lang="en-US" b="1" dirty="0" smtClean="0">
                <a:latin typeface="+mj-lt"/>
              </a:rPr>
              <a:t>Excess Rental Charge</a:t>
            </a:r>
            <a:endParaRPr lang="en-US" b="1" dirty="0">
              <a:latin typeface="+mj-lt"/>
            </a:endParaRPr>
          </a:p>
          <a:p>
            <a:pPr lvl="2">
              <a:buClrTx/>
            </a:pPr>
            <a:r>
              <a:rPr lang="en-US" dirty="0" smtClean="0">
                <a:latin typeface="+mj-lt"/>
              </a:rPr>
              <a:t>Propose to calculate the Rental Charge for Each 15-Min Reading</a:t>
            </a:r>
          </a:p>
          <a:p>
            <a:pPr marL="0" indent="0">
              <a:buClrTx/>
              <a:buNone/>
            </a:pP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" y="954540"/>
            <a:ext cx="8919965" cy="52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4591" y="2967335"/>
            <a:ext cx="333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8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96779" y="0"/>
            <a:ext cx="8847221" cy="627558"/>
          </a:xfrm>
        </p:spPr>
        <p:txBody>
          <a:bodyPr>
            <a:noAutofit/>
          </a:bodyPr>
          <a:lstStyle/>
          <a:p>
            <a:r>
              <a:rPr lang="en-US" sz="3600" dirty="0"/>
              <a:t>Flow Rights Background</a:t>
            </a:r>
            <a:endParaRPr lang="en-US" sz="36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1515" y="627558"/>
            <a:ext cx="8882742" cy="609391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600" b="1" dirty="0" smtClean="0"/>
              <a:t>1951 </a:t>
            </a:r>
            <a:r>
              <a:rPr lang="en-US" sz="2600" b="1" dirty="0"/>
              <a:t>Agreement</a:t>
            </a:r>
          </a:p>
          <a:p>
            <a:r>
              <a:rPr lang="en-US" sz="2700" dirty="0" smtClean="0"/>
              <a:t>Introduces excess </a:t>
            </a:r>
            <a:r>
              <a:rPr lang="en-US" sz="2700" dirty="0"/>
              <a:t>rental </a:t>
            </a:r>
            <a:r>
              <a:rPr lang="en-US" sz="2700" dirty="0" smtClean="0"/>
              <a:t>charges for </a:t>
            </a:r>
            <a:r>
              <a:rPr lang="en-US" sz="2700" dirty="0"/>
              <a:t>exceedances “any </a:t>
            </a:r>
            <a:r>
              <a:rPr lang="en-US" sz="2700" dirty="0" smtClean="0"/>
              <a:t>part </a:t>
            </a:r>
            <a:r>
              <a:rPr lang="en-US" sz="2700" dirty="0"/>
              <a:t>of </a:t>
            </a:r>
            <a:r>
              <a:rPr lang="en-US" sz="2700" dirty="0" smtClean="0"/>
              <a:t>10 </a:t>
            </a:r>
            <a:r>
              <a:rPr lang="en-US" sz="2700" dirty="0"/>
              <a:t>separate days</a:t>
            </a:r>
            <a:r>
              <a:rPr lang="en-US" sz="2700" dirty="0" smtClean="0"/>
              <a:t>” &lt;10 OK, 10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and after costs $</a:t>
            </a:r>
            <a:endParaRPr lang="en-US" sz="2700" dirty="0"/>
          </a:p>
          <a:p>
            <a:r>
              <a:rPr lang="en-US" sz="2700" dirty="0"/>
              <a:t>Rental Charge based on the </a:t>
            </a:r>
            <a:r>
              <a:rPr lang="en-US" sz="2700" dirty="0" smtClean="0"/>
              <a:t>Max </a:t>
            </a:r>
            <a:r>
              <a:rPr lang="en-US" sz="2700" dirty="0"/>
              <a:t>exceedance </a:t>
            </a:r>
            <a:r>
              <a:rPr lang="en-US" sz="2700" dirty="0" smtClean="0"/>
              <a:t>x </a:t>
            </a:r>
            <a:r>
              <a:rPr lang="en-US" sz="2700" dirty="0"/>
              <a:t>$</a:t>
            </a:r>
            <a:r>
              <a:rPr lang="en-US" sz="2700" dirty="0" smtClean="0"/>
              <a:t>5,000/MGD</a:t>
            </a:r>
          </a:p>
          <a:p>
            <a:pPr marL="0" indent="0">
              <a:buClrTx/>
              <a:buNone/>
            </a:pPr>
            <a:r>
              <a:rPr lang="en-US" sz="2600" b="1" dirty="0"/>
              <a:t>1995 Agreement</a:t>
            </a:r>
          </a:p>
          <a:p>
            <a:r>
              <a:rPr lang="en-US" sz="2700" dirty="0"/>
              <a:t>Hearings </a:t>
            </a:r>
            <a:r>
              <a:rPr lang="en-US" sz="2700" dirty="0" smtClean="0"/>
              <a:t>to </a:t>
            </a:r>
            <a:r>
              <a:rPr lang="en-US" sz="2700" dirty="0"/>
              <a:t>provide the </a:t>
            </a:r>
            <a:r>
              <a:rPr lang="en-US" sz="2700" dirty="0" smtClean="0"/>
              <a:t>towns </a:t>
            </a:r>
            <a:r>
              <a:rPr lang="en-US" sz="2700" dirty="0"/>
              <a:t>the “the opportunity to provide evidence disputing the exceedance or the amount thereof.”</a:t>
            </a:r>
          </a:p>
          <a:p>
            <a:r>
              <a:rPr lang="en-US" sz="2700" dirty="0"/>
              <a:t>Rental Charge revised to be based on every exceedance, “including the exceedances during the parts of said first 10 separate days”</a:t>
            </a:r>
          </a:p>
          <a:p>
            <a:r>
              <a:rPr lang="en-US" sz="2700" dirty="0"/>
              <a:t>Financial penalty remains </a:t>
            </a:r>
            <a:r>
              <a:rPr lang="en-US" sz="2700" dirty="0" smtClean="0"/>
              <a:t>Max exceedance x $5,000/MGD</a:t>
            </a:r>
            <a:endParaRPr lang="en-US" sz="2700" dirty="0"/>
          </a:p>
          <a:p>
            <a:endParaRPr lang="en-US" sz="21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B615-6172-4BB0-965F-CCE6CF14E9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19602" y="833845"/>
            <a:ext cx="5669280" cy="5669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8744753"/>
              </p:ext>
            </p:extLst>
          </p:nvPr>
        </p:nvGraphicFramePr>
        <p:xfrm>
          <a:off x="0" y="500743"/>
          <a:ext cx="9143999" cy="635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47221" cy="627558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Rights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0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6347"/>
            <a:ext cx="9144000" cy="6107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0" t="1168" r="3644" b="960"/>
          <a:stretch/>
        </p:blipFill>
        <p:spPr>
          <a:xfrm>
            <a:off x="175261" y="63096"/>
            <a:ext cx="523040" cy="64325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181" y="1531"/>
            <a:ext cx="5733819" cy="627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3105" y="-39883"/>
            <a:ext cx="23270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Metering</a:t>
            </a:r>
          </a:p>
        </p:txBody>
      </p:sp>
    </p:spTree>
    <p:extLst>
      <p:ext uri="{BB962C8B-B14F-4D97-AF65-F5344CB8AC3E}">
        <p14:creationId xmlns:p14="http://schemas.microsoft.com/office/powerpoint/2010/main" val="41783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0" t="1168" r="3644" b="960"/>
          <a:stretch/>
        </p:blipFill>
        <p:spPr>
          <a:xfrm>
            <a:off x="175261" y="63096"/>
            <a:ext cx="523040" cy="64325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81" y="1531"/>
            <a:ext cx="5733819" cy="627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3105" y="-39883"/>
            <a:ext cx="23270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" y="948418"/>
            <a:ext cx="8524875" cy="5048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6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6347"/>
            <a:ext cx="9144000" cy="6107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0" t="1168" r="3644" b="960"/>
          <a:stretch/>
        </p:blipFill>
        <p:spPr>
          <a:xfrm>
            <a:off x="175261" y="63096"/>
            <a:ext cx="523040" cy="64325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3105" y="-39883"/>
            <a:ext cx="23270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638" y="76212"/>
            <a:ext cx="5549768" cy="5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500" y="97971"/>
            <a:ext cx="8763000" cy="576943"/>
          </a:xfrm>
        </p:spPr>
        <p:txBody>
          <a:bodyPr/>
          <a:lstStyle/>
          <a:p>
            <a:pPr algn="ctr">
              <a:buClrTx/>
            </a:pPr>
            <a:r>
              <a:rPr lang="en-US" b="1" dirty="0" smtClean="0">
                <a:latin typeface="+mj-lt"/>
              </a:rPr>
              <a:t>Time of Travel Impact</a:t>
            </a:r>
            <a:endParaRPr lang="en-US" dirty="0" smtClean="0">
              <a:latin typeface="+mj-lt"/>
            </a:endParaRPr>
          </a:p>
          <a:p>
            <a:pPr marL="0" indent="0" algn="ctr">
              <a:buClrTx/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B615-6172-4BB0-965F-CCE6CF14E93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543827"/>
            <a:ext cx="8654143" cy="63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500" y="152400"/>
            <a:ext cx="8763000" cy="990600"/>
          </a:xfrm>
        </p:spPr>
        <p:txBody>
          <a:bodyPr/>
          <a:lstStyle/>
          <a:p>
            <a:pPr>
              <a:buClrTx/>
            </a:pPr>
            <a:r>
              <a:rPr lang="en-US" b="1" dirty="0" smtClean="0">
                <a:latin typeface="+mj-lt"/>
              </a:rPr>
              <a:t>Excess Rental Charge</a:t>
            </a:r>
            <a:endParaRPr lang="en-US" b="1" dirty="0">
              <a:latin typeface="+mj-lt"/>
            </a:endParaRPr>
          </a:p>
          <a:p>
            <a:pPr lvl="2">
              <a:buClrTx/>
            </a:pPr>
            <a:r>
              <a:rPr lang="en-US" dirty="0" smtClean="0">
                <a:latin typeface="+mj-lt"/>
              </a:rPr>
              <a:t>Currently no consideration for duration of event</a:t>
            </a:r>
          </a:p>
          <a:p>
            <a:pPr marL="0" indent="0">
              <a:buClrTx/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B615-6172-4BB0-965F-CCE6CF14E93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S:\Flow Right and Utilization Reports\Correspondence &amp; Related Contract Info\2020 Flow Right Evaluation Working Group\2020.07.16 Board Presentation\Town Charts\Cranford 12.14.2019-lines (Marked u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23141"/>
            <a:ext cx="8802236" cy="58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500" y="97971"/>
            <a:ext cx="8763000" cy="990600"/>
          </a:xfrm>
        </p:spPr>
        <p:txBody>
          <a:bodyPr/>
          <a:lstStyle/>
          <a:p>
            <a:pPr>
              <a:buClrTx/>
            </a:pPr>
            <a:r>
              <a:rPr lang="en-US" b="1" dirty="0" smtClean="0">
                <a:latin typeface="+mj-lt"/>
              </a:rPr>
              <a:t>Excess Rental Charge</a:t>
            </a:r>
            <a:endParaRPr lang="en-US" b="1" dirty="0">
              <a:latin typeface="+mj-lt"/>
            </a:endParaRPr>
          </a:p>
          <a:p>
            <a:pPr lvl="2">
              <a:buClrTx/>
            </a:pPr>
            <a:r>
              <a:rPr lang="en-US" dirty="0" smtClean="0">
                <a:latin typeface="+mj-lt"/>
              </a:rPr>
              <a:t>Propose to calculate the Rental Charge for Each 15-Min Reading</a:t>
            </a:r>
          </a:p>
          <a:p>
            <a:pPr marL="0" indent="0">
              <a:buClrTx/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B615-6172-4BB0-965F-CCE6CF14E93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S:\Flow Right and Utilization Reports\Correspondence &amp; Related Contract Info\2020 Flow Right Evaluation Working Group\2020.07.16 Board Presentation\Town Charts\Cranford 12 blue lines (Marked U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8" y="873154"/>
            <a:ext cx="8844642" cy="59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382" y="3046998"/>
            <a:ext cx="3669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0.529125 MGD x $5,000/MGD = $2,646 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235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Flow Rights Background</vt:lpstr>
      <vt:lpstr>Flow Rights Background</vt:lpstr>
      <vt:lpstr>Flow Rights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Lambe, Lou</dc:creator>
  <cp:lastModifiedBy>Scotti, Cathy</cp:lastModifiedBy>
  <cp:revision>19</cp:revision>
  <dcterms:created xsi:type="dcterms:W3CDTF">2020-09-08T12:43:52Z</dcterms:created>
  <dcterms:modified xsi:type="dcterms:W3CDTF">2020-09-15T16:21:57Z</dcterms:modified>
</cp:coreProperties>
</file>